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844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982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561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9784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0314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1105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2472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3070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086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253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02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936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671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76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556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07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399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ADBB628-136E-4C16-9CA4-1CE65FBCF079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542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27686B-840E-4CDD-9928-55A37DE90A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7843" y="1895912"/>
            <a:ext cx="8825658" cy="1082182"/>
          </a:xfrm>
        </p:spPr>
        <p:txBody>
          <a:bodyPr/>
          <a:lstStyle/>
          <a:p>
            <a:pPr algn="ctr"/>
            <a:r>
              <a:rPr lang="en-US" sz="5400" dirty="0">
                <a:solidFill>
                  <a:srgbClr val="FFC000"/>
                </a:solidFill>
              </a:rPr>
              <a:t>Lecture 3</a:t>
            </a:r>
            <a:endParaRPr lang="ru-RU" sz="5400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9412F5-A1F3-440E-A8D2-127A994AE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7326" y="4005742"/>
            <a:ext cx="8825658" cy="861420"/>
          </a:xfrm>
        </p:spPr>
        <p:txBody>
          <a:bodyPr/>
          <a:lstStyle/>
          <a:p>
            <a:pPr algn="ctr"/>
            <a:r>
              <a:rPr lang="en-US" dirty="0"/>
              <a:t>Concepts of object-oriented programming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5339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64C626-0366-4B14-8D9A-1D360A640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855676"/>
            <a:ext cx="9404723" cy="99757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Classes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18CEBC-01EE-4313-969A-F8D75CE4B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434" y="2164360"/>
            <a:ext cx="9328400" cy="4025316"/>
          </a:xfrm>
        </p:spPr>
        <p:txBody>
          <a:bodyPr/>
          <a:lstStyle/>
          <a:p>
            <a:pPr algn="l"/>
            <a:r>
              <a:rPr lang="en-US" sz="1800" b="1" i="1" u="none" strike="noStrike" baseline="0" dirty="0">
                <a:solidFill>
                  <a:schemeClr val="accent1"/>
                </a:solidFill>
                <a:latin typeface="PTSerif-BoldItalic"/>
              </a:rPr>
              <a:t>Class</a:t>
            </a:r>
            <a:r>
              <a:rPr lang="en-US" sz="1800" b="1" i="1" u="none" strike="noStrike" baseline="0" dirty="0">
                <a:solidFill>
                  <a:srgbClr val="000000"/>
                </a:solidFill>
                <a:latin typeface="PTSerif-BoldItalic"/>
              </a:rPr>
              <a:t> </a:t>
            </a:r>
            <a:r>
              <a:rPr lang="en-US" sz="1800" b="1" i="1" u="none" strike="noStrike" baseline="0" dirty="0">
                <a:solidFill>
                  <a:srgbClr val="FFC000"/>
                </a:solidFill>
                <a:latin typeface="PTSerif-BoldItalic"/>
              </a:rPr>
              <a:t>: </a:t>
            </a:r>
            <a:r>
              <a:rPr lang="en-US" sz="1800" b="1" i="1" u="none" strike="noStrike" baseline="0" dirty="0">
                <a:solidFill>
                  <a:schemeClr val="accent3"/>
                </a:solidFill>
                <a:latin typeface="PTSerif-BoldItalic"/>
              </a:rPr>
              <a:t>A category of objects. The class defines all the common properties of the</a:t>
            </a:r>
          </a:p>
          <a:p>
            <a:pPr marL="0" indent="0" algn="l">
              <a:buNone/>
            </a:pPr>
            <a:r>
              <a:rPr lang="en-US" sz="1800" b="1" i="1" u="none" strike="noStrike" baseline="0" dirty="0">
                <a:solidFill>
                  <a:schemeClr val="accent3"/>
                </a:solidFill>
                <a:latin typeface="PTSerif-BoldItalic"/>
              </a:rPr>
              <a:t>different objects that belong to it.</a:t>
            </a:r>
          </a:p>
          <a:p>
            <a:pPr algn="l"/>
            <a:r>
              <a:rPr lang="en-US" sz="1800" b="1" i="1" u="none" strike="noStrike" baseline="0" dirty="0">
                <a:solidFill>
                  <a:schemeClr val="accent1"/>
                </a:solidFill>
                <a:latin typeface="PTSerif-BoldItalic"/>
              </a:rPr>
              <a:t>Object </a:t>
            </a:r>
            <a:r>
              <a:rPr lang="en-US" sz="1800" b="1" i="1" u="none" strike="noStrike" baseline="0" dirty="0">
                <a:solidFill>
                  <a:srgbClr val="FFC000"/>
                </a:solidFill>
                <a:latin typeface="PTSerif-BoldItalic"/>
              </a:rPr>
              <a:t>:</a:t>
            </a:r>
            <a:r>
              <a:rPr lang="en-US" sz="1800" b="1" i="1" u="none" strike="noStrike" baseline="0" dirty="0">
                <a:solidFill>
                  <a:srgbClr val="783F04"/>
                </a:solidFill>
                <a:latin typeface="PTSerif-BoldItalic"/>
              </a:rPr>
              <a:t> </a:t>
            </a:r>
            <a:r>
              <a:rPr lang="en-US" sz="1800" b="1" i="1" u="none" strike="noStrike" baseline="0" dirty="0">
                <a:solidFill>
                  <a:schemeClr val="accent3"/>
                </a:solidFill>
                <a:latin typeface="PTSerif-BoldItalic"/>
              </a:rPr>
              <a:t>Refers to a particular instance of a class where the object can be a</a:t>
            </a:r>
          </a:p>
          <a:p>
            <a:pPr marL="0" indent="0" algn="l">
              <a:buNone/>
            </a:pPr>
            <a:r>
              <a:rPr lang="en-US" sz="1800" b="1" i="1" u="none" strike="noStrike" baseline="0" dirty="0">
                <a:solidFill>
                  <a:schemeClr val="accent3"/>
                </a:solidFill>
                <a:latin typeface="PTSerif-BoldItalic"/>
              </a:rPr>
              <a:t>combination of variables, functions, and data structures.</a:t>
            </a:r>
          </a:p>
          <a:p>
            <a:pPr algn="l"/>
            <a:r>
              <a:rPr lang="en-US" sz="1800" b="1" i="1" u="none" strike="noStrike" baseline="0" dirty="0">
                <a:solidFill>
                  <a:schemeClr val="accent1"/>
                </a:solidFill>
                <a:latin typeface="PTSerif-BoldItalic"/>
              </a:rPr>
              <a:t>Method</a:t>
            </a:r>
            <a:r>
              <a:rPr lang="en-US" sz="1800" b="1" i="1" u="none" strike="noStrike" baseline="0" dirty="0">
                <a:solidFill>
                  <a:srgbClr val="000000"/>
                </a:solidFill>
                <a:latin typeface="PTSerif-BoldItalic"/>
              </a:rPr>
              <a:t> </a:t>
            </a:r>
            <a:r>
              <a:rPr lang="en-US" sz="1800" b="1" i="1" u="none" strike="noStrike" baseline="0" dirty="0">
                <a:solidFill>
                  <a:srgbClr val="FFFF00"/>
                </a:solidFill>
                <a:latin typeface="PTSerif-BoldItalic"/>
              </a:rPr>
              <a:t>: </a:t>
            </a:r>
            <a:r>
              <a:rPr lang="en-US" sz="1800" b="1" i="1" u="none" strike="noStrike" baseline="0" dirty="0">
                <a:solidFill>
                  <a:schemeClr val="accent3"/>
                </a:solidFill>
                <a:latin typeface="PTSerif-BoldItalic"/>
              </a:rPr>
              <a:t>A combination of instructions grouped together to achieve some result. It may take arguments and return result.</a:t>
            </a:r>
          </a:p>
          <a:p>
            <a:pPr algn="l"/>
            <a:r>
              <a:rPr lang="en-US" sz="1800" b="1" i="1" u="none" strike="noStrike" baseline="0" dirty="0">
                <a:solidFill>
                  <a:schemeClr val="accent1"/>
                </a:solidFill>
                <a:latin typeface="PTSerif-BoldItalic"/>
              </a:rPr>
              <a:t>Property</a:t>
            </a:r>
            <a:r>
              <a:rPr lang="en-US" sz="1800" b="1" i="1" u="none" strike="noStrike" baseline="0" dirty="0">
                <a:solidFill>
                  <a:srgbClr val="000000"/>
                </a:solidFill>
                <a:latin typeface="PTSerif-BoldItalic"/>
              </a:rPr>
              <a:t> </a:t>
            </a:r>
            <a:r>
              <a:rPr lang="en-US" sz="1800" b="1" i="1" u="none" strike="noStrike" baseline="0" dirty="0">
                <a:solidFill>
                  <a:srgbClr val="FFFF00"/>
                </a:solidFill>
                <a:latin typeface="PTSerif-BoldItalic"/>
              </a:rPr>
              <a:t>: </a:t>
            </a:r>
            <a:r>
              <a:rPr lang="en-US" sz="1800" b="1" i="1" u="none" strike="noStrike" baseline="0" dirty="0">
                <a:solidFill>
                  <a:schemeClr val="accent3"/>
                </a:solidFill>
                <a:latin typeface="PTSerif-BoldItalic"/>
              </a:rPr>
              <a:t>A member that provides a flexible mechanism to read, write, or compute the value of a private field</a:t>
            </a:r>
            <a:endParaRPr lang="ru-RU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673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4DF245-7A6F-4943-B3DE-9492866C8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What is OOP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075A0E7-40A1-4A17-8C87-2745DDA51B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111" y="1853248"/>
            <a:ext cx="9777867" cy="402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625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751F9D-F2C7-466D-8123-EA2E3683C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5596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What is OOP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479784C-2AAA-499F-A31D-9DE90F5B38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7493" y="1851302"/>
            <a:ext cx="8734025" cy="455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652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FC8ABE-905D-4829-88DB-D39C0857A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544996"/>
            <a:ext cx="9404723" cy="91468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What is OOP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E88900-04CF-427A-9248-2D50B5EBE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220" y="1868360"/>
            <a:ext cx="9251292" cy="4599552"/>
          </a:xfrm>
        </p:spPr>
        <p:txBody>
          <a:bodyPr/>
          <a:lstStyle/>
          <a:p>
            <a:pPr algn="l"/>
            <a:r>
              <a:rPr lang="en-US" sz="1800" b="1" i="1" u="none" strike="noStrike" baseline="0" dirty="0">
                <a:solidFill>
                  <a:schemeClr val="accent1"/>
                </a:solidFill>
                <a:latin typeface="PTSerif-BoldItalic"/>
              </a:rPr>
              <a:t>Inheritance</a:t>
            </a:r>
            <a:r>
              <a:rPr lang="en-US" sz="1800" b="1" i="1" u="none" strike="noStrike" baseline="0" dirty="0">
                <a:solidFill>
                  <a:srgbClr val="000000"/>
                </a:solidFill>
                <a:latin typeface="PTSerif-BoldItalic"/>
              </a:rPr>
              <a:t> </a:t>
            </a:r>
            <a:r>
              <a:rPr lang="en-US" sz="1800" b="1" i="1" u="none" strike="noStrike" baseline="0" dirty="0">
                <a:solidFill>
                  <a:srgbClr val="FFC000"/>
                </a:solidFill>
                <a:latin typeface="PTSerif-BoldItalic"/>
              </a:rPr>
              <a:t>: The process of creating the new class by extending the existing class or the process of inheriting the features of base class is called as inheritance.</a:t>
            </a:r>
          </a:p>
          <a:p>
            <a:pPr algn="l"/>
            <a:r>
              <a:rPr lang="en-US" sz="1800" b="1" i="1" u="none" strike="noStrike" baseline="0" dirty="0">
                <a:solidFill>
                  <a:schemeClr val="accent1"/>
                </a:solidFill>
                <a:latin typeface="PTSerif-BoldItalic"/>
              </a:rPr>
              <a:t>Polymorphism </a:t>
            </a:r>
            <a:r>
              <a:rPr lang="en-US" sz="1800" b="1" i="1" u="none" strike="noStrike" baseline="0" dirty="0">
                <a:solidFill>
                  <a:srgbClr val="FFC000"/>
                </a:solidFill>
                <a:latin typeface="PTSerif-BoldItalic"/>
              </a:rPr>
              <a:t>: Poly means many and Morph means forms. Polymorphism is the process in which an object or function take different forms.</a:t>
            </a:r>
          </a:p>
          <a:p>
            <a:pPr algn="l"/>
            <a:r>
              <a:rPr lang="en-US" sz="1800" b="1" i="1" u="none" strike="noStrike" baseline="0" dirty="0">
                <a:solidFill>
                  <a:schemeClr val="accent1"/>
                </a:solidFill>
                <a:latin typeface="PTSerif-BoldItalic"/>
              </a:rPr>
              <a:t>Abstraction</a:t>
            </a:r>
            <a:r>
              <a:rPr lang="en-US" sz="1800" b="1" i="1" u="none" strike="noStrike" baseline="0" dirty="0">
                <a:solidFill>
                  <a:srgbClr val="000000"/>
                </a:solidFill>
                <a:latin typeface="PTSerif-BoldItalic"/>
              </a:rPr>
              <a:t> </a:t>
            </a:r>
            <a:r>
              <a:rPr lang="en-US" sz="1800" b="1" i="1" u="none" strike="noStrike" baseline="0" dirty="0">
                <a:solidFill>
                  <a:srgbClr val="FFC000"/>
                </a:solidFill>
                <a:latin typeface="PTSerif-BoldItalic"/>
              </a:rPr>
              <a:t>: Abstraction is the process of showing only essential features of an object to the outside world and hide the other irrelevant information.</a:t>
            </a:r>
          </a:p>
          <a:p>
            <a:pPr algn="l"/>
            <a:r>
              <a:rPr lang="en-US" sz="1800" b="1" i="1" u="none" strike="noStrike" baseline="0" dirty="0">
                <a:solidFill>
                  <a:schemeClr val="accent1"/>
                </a:solidFill>
                <a:latin typeface="PTSerif-BoldItalic"/>
              </a:rPr>
              <a:t>Encapsulation</a:t>
            </a:r>
            <a:r>
              <a:rPr lang="en-US" sz="1800" b="1" i="1" u="none" strike="noStrike" baseline="0" dirty="0">
                <a:solidFill>
                  <a:srgbClr val="000000"/>
                </a:solidFill>
                <a:latin typeface="PTSerif-BoldItalic"/>
              </a:rPr>
              <a:t> </a:t>
            </a:r>
            <a:r>
              <a:rPr lang="en-US" sz="1800" b="1" i="1" u="none" strike="noStrike" baseline="0" dirty="0">
                <a:solidFill>
                  <a:srgbClr val="FFC000"/>
                </a:solidFill>
                <a:latin typeface="PTSerif-BoldItalic"/>
              </a:rPr>
              <a:t>: Encapsulation is a process of binding data members (variables, properties) and methods together.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748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B7C0B5-FCEF-4FFE-AD9D-858001F6F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306781"/>
            <a:ext cx="9404723" cy="83918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Methods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D52F0C-6FAB-4B0E-B52B-8E2C91F50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468" y="1043622"/>
            <a:ext cx="9284591" cy="1882458"/>
          </a:xfrm>
        </p:spPr>
        <p:txBody>
          <a:bodyPr/>
          <a:lstStyle/>
          <a:p>
            <a:pPr algn="l"/>
            <a:r>
              <a:rPr lang="en-US" sz="1800" b="1" i="0" u="none" strike="noStrike" baseline="0" dirty="0">
                <a:solidFill>
                  <a:srgbClr val="92D050"/>
                </a:solidFill>
                <a:latin typeface="PTSerif-Bold"/>
              </a:rPr>
              <a:t>A method </a:t>
            </a:r>
            <a:r>
              <a:rPr lang="en-US" sz="1800" b="1" i="0" u="none" strike="noStrike" baseline="0" dirty="0">
                <a:solidFill>
                  <a:schemeClr val="accent2"/>
                </a:solidFill>
                <a:latin typeface="PTSerif-Bold"/>
              </a:rPr>
              <a:t>is a code block that contains a series of statements. A program</a:t>
            </a:r>
          </a:p>
          <a:p>
            <a:pPr marL="0" indent="0" algn="l">
              <a:buNone/>
            </a:pPr>
            <a:r>
              <a:rPr lang="en-US" sz="1800" b="1" i="0" u="none" strike="noStrike" baseline="0" dirty="0">
                <a:solidFill>
                  <a:schemeClr val="accent2"/>
                </a:solidFill>
                <a:latin typeface="PTSerif-Bold"/>
              </a:rPr>
              <a:t>causes the statements to be executed by calling the method and specifying any required method arguments.</a:t>
            </a:r>
          </a:p>
          <a:p>
            <a:pPr algn="l"/>
            <a:r>
              <a:rPr lang="en-US" sz="1800" b="1" i="0" u="none" strike="noStrike" baseline="0" dirty="0">
                <a:solidFill>
                  <a:srgbClr val="FFC000"/>
                </a:solidFill>
                <a:latin typeface="PTSerif-Bold"/>
              </a:rPr>
              <a:t>Method</a:t>
            </a:r>
            <a:r>
              <a:rPr lang="en-US" sz="1800" b="1" i="0" u="none" strike="noStrike" baseline="0" dirty="0">
                <a:solidFill>
                  <a:srgbClr val="92D050"/>
                </a:solidFill>
                <a:latin typeface="PTSerif-Bold"/>
              </a:rPr>
              <a:t> name and its parameters types (but not the parameter </a:t>
            </a:r>
            <a:r>
              <a:rPr lang="en-US" sz="1800" b="1" i="1" u="none" strike="noStrike" baseline="0" dirty="0">
                <a:solidFill>
                  <a:srgbClr val="92D050"/>
                </a:solidFill>
                <a:latin typeface="PTSerif-BoldItalic"/>
              </a:rPr>
              <a:t>names</a:t>
            </a:r>
            <a:r>
              <a:rPr lang="en-US" sz="1800" b="1" i="0" u="none" strike="noStrike" baseline="0" dirty="0">
                <a:solidFill>
                  <a:srgbClr val="92D050"/>
                </a:solidFill>
                <a:latin typeface="PTSerif-Bold"/>
              </a:rPr>
              <a:t>) are</a:t>
            </a:r>
          </a:p>
          <a:p>
            <a:pPr marL="0" indent="0" algn="l">
              <a:buNone/>
            </a:pPr>
            <a:r>
              <a:rPr lang="en-US" sz="1800" b="1" i="0" u="none" strike="noStrike" baseline="0" dirty="0">
                <a:solidFill>
                  <a:srgbClr val="92D050"/>
                </a:solidFill>
                <a:latin typeface="PTSerif-Bold"/>
              </a:rPr>
              <a:t>part of the signature.</a:t>
            </a:r>
          </a:p>
          <a:p>
            <a:pPr marL="0" indent="0" algn="l">
              <a:buNone/>
            </a:pPr>
            <a:endParaRPr lang="en-US" sz="1800" b="1" i="0" u="none" strike="noStrike" baseline="0" dirty="0">
              <a:solidFill>
                <a:schemeClr val="accent2"/>
              </a:solidFill>
              <a:latin typeface="PTSerif-Bold"/>
            </a:endParaRPr>
          </a:p>
          <a:p>
            <a:pPr marL="0" indent="0" algn="l">
              <a:buNone/>
            </a:pPr>
            <a:endParaRPr lang="ru-RU" dirty="0">
              <a:solidFill>
                <a:schemeClr val="accent2"/>
              </a:solidFill>
            </a:endParaRP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6A7C532E-6713-420C-B06E-CC75968C40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296378"/>
              </p:ext>
            </p:extLst>
          </p:nvPr>
        </p:nvGraphicFramePr>
        <p:xfrm>
          <a:off x="810469" y="2926080"/>
          <a:ext cx="9284591" cy="3931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45638">
                  <a:extLst>
                    <a:ext uri="{9D8B030D-6E8A-4147-A177-3AD203B41FA5}">
                      <a16:colId xmlns:a16="http://schemas.microsoft.com/office/drawing/2014/main" val="4118513833"/>
                    </a:ext>
                  </a:extLst>
                </a:gridCol>
                <a:gridCol w="4638953">
                  <a:extLst>
                    <a:ext uri="{9D8B030D-6E8A-4147-A177-3AD203B41FA5}">
                      <a16:colId xmlns:a16="http://schemas.microsoft.com/office/drawing/2014/main" val="2786071458"/>
                    </a:ext>
                  </a:extLst>
                </a:gridCol>
              </a:tblGrid>
              <a:tr h="3791824"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static void </a:t>
                      </a:r>
                      <a:r>
                        <a:rPr lang="en-US" sz="1400" kern="1200" dirty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Main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(string[]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args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int a, b, c, d;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int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0;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a = 5;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b = 3;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a + b;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($" {a} + {b} = {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}");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DisplayMessage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c = 15;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d = 10;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c + d;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($" {c} + {d} = {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}");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DisplayMessage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  <a:endParaRPr lang="ru-RU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static void </a:t>
                      </a:r>
                      <a:r>
                        <a:rPr lang="en-US" sz="1400" kern="1200" dirty="0" err="1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DisplayMessage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("Process is done");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("This process is run by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ahmad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");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("Finished on time : "+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DateTime.Now.ToShortTimeString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());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9831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894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7E9B9F-4AC5-4C35-BB8E-6E6E84AD0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3985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Methods</a:t>
            </a:r>
            <a:endParaRPr lang="ru-RU" dirty="0">
              <a:solidFill>
                <a:srgbClr val="FFC000"/>
              </a:solidFill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0AD671E7-C2DF-4116-A1D0-2DDCAF0DD2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147602"/>
              </p:ext>
            </p:extLst>
          </p:nvPr>
        </p:nvGraphicFramePr>
        <p:xfrm>
          <a:off x="952683" y="1591243"/>
          <a:ext cx="9994950" cy="4785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32756">
                  <a:extLst>
                    <a:ext uri="{9D8B030D-6E8A-4147-A177-3AD203B41FA5}">
                      <a16:colId xmlns:a16="http://schemas.microsoft.com/office/drawing/2014/main" val="190863411"/>
                    </a:ext>
                  </a:extLst>
                </a:gridCol>
                <a:gridCol w="3959603">
                  <a:extLst>
                    <a:ext uri="{9D8B030D-6E8A-4147-A177-3AD203B41FA5}">
                      <a16:colId xmlns:a16="http://schemas.microsoft.com/office/drawing/2014/main" val="4084468998"/>
                    </a:ext>
                  </a:extLst>
                </a:gridCol>
                <a:gridCol w="2902591">
                  <a:extLst>
                    <a:ext uri="{9D8B030D-6E8A-4147-A177-3AD203B41FA5}">
                      <a16:colId xmlns:a16="http://schemas.microsoft.com/office/drawing/2014/main" val="694282687"/>
                    </a:ext>
                  </a:extLst>
                </a:gridCol>
              </a:tblGrid>
              <a:tr h="975788"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static void </a:t>
                      </a:r>
                      <a:r>
                        <a:rPr lang="en-US" sz="1400" kern="1200" dirty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Main(string[] </a:t>
                      </a:r>
                      <a:r>
                        <a:rPr lang="en-US" sz="1400" kern="1200" dirty="0" err="1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args</a:t>
                      </a:r>
                      <a:r>
                        <a:rPr lang="en-US" sz="1400" kern="1200" dirty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int a, b, c, d;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int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0;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a = 5;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b = 3;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PerformAddOperation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(a, b);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($" {a} + {b} = {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}");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DisplayMessage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c = 15;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d = 10;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PerformAddOperation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(c, d);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($" {c} + {d} = {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}");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DisplayMessage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static int </a:t>
                      </a:r>
                      <a:r>
                        <a:rPr lang="en-US" sz="1400" kern="1200" dirty="0" err="1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PerformAddOperation</a:t>
                      </a:r>
                      <a:r>
                        <a:rPr lang="en-US" sz="1400" kern="1200" dirty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(int x,</a:t>
                      </a:r>
                      <a:r>
                        <a:rPr lang="ru-RU" sz="1400" kern="1200" dirty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int y)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int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0;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x + y;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return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static void </a:t>
                      </a:r>
                      <a:r>
                        <a:rPr lang="en-US" sz="1400" kern="1200" dirty="0" err="1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DisplayMessage</a:t>
                      </a:r>
                      <a:r>
                        <a:rPr lang="en-US" sz="1400" kern="1200" dirty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()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("Process is done");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("This process is run by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ahmad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");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("Finished on time : " +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DateTime.Now.ToShortTimeString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());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54102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4195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996D70-B352-4CCB-9B8F-5CB856CD8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500" y="318495"/>
            <a:ext cx="9404723" cy="77717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Methods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3CA84F-6496-4B6C-A756-A6D935866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755" y="1095669"/>
            <a:ext cx="9404723" cy="4398216"/>
          </a:xfrm>
        </p:spPr>
        <p:txBody>
          <a:bodyPr/>
          <a:lstStyle/>
          <a:p>
            <a:pPr algn="l"/>
            <a:r>
              <a:rPr lang="en-US" sz="1800" b="1" i="0" u="none" strike="noStrike" baseline="0" dirty="0">
                <a:solidFill>
                  <a:srgbClr val="FFFF00"/>
                </a:solidFill>
                <a:latin typeface="PTSerif-Bold"/>
              </a:rPr>
              <a:t>Passing by value (using a copy)</a:t>
            </a:r>
          </a:p>
          <a:p>
            <a:pPr algn="l"/>
            <a:r>
              <a:rPr lang="en-US" sz="1800" b="1" i="0" u="none" strike="noStrike" baseline="0" dirty="0">
                <a:solidFill>
                  <a:srgbClr val="FFFF00"/>
                </a:solidFill>
                <a:latin typeface="PTSerif-Bold"/>
              </a:rPr>
              <a:t>Passing by reference (using the variable itself)</a:t>
            </a:r>
          </a:p>
          <a:p>
            <a:pPr algn="l"/>
            <a:r>
              <a:rPr lang="en-US" sz="1800" b="1" i="0" u="none" strike="noStrike" baseline="0" dirty="0">
                <a:solidFill>
                  <a:srgbClr val="FFFF00"/>
                </a:solidFill>
                <a:latin typeface="PTSerif-Bold"/>
              </a:rPr>
              <a:t>ref keyword</a:t>
            </a:r>
          </a:p>
          <a:p>
            <a:pPr algn="l"/>
            <a:r>
              <a:rPr lang="en-US" sz="1800" b="1" i="0" u="none" strike="noStrike" baseline="0" dirty="0">
                <a:solidFill>
                  <a:srgbClr val="FFFF00"/>
                </a:solidFill>
                <a:latin typeface="PTSerif-Bold"/>
              </a:rPr>
              <a:t>out keyword</a:t>
            </a:r>
          </a:p>
          <a:p>
            <a:pPr algn="l"/>
            <a:endParaRPr lang="en-US" sz="1800" b="1" dirty="0">
              <a:solidFill>
                <a:srgbClr val="FFFF00"/>
              </a:solidFill>
              <a:latin typeface="PTSerif-Bold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3C6EA07B-667B-4F4F-A18E-318E09C4F1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012164"/>
              </p:ext>
            </p:extLst>
          </p:nvPr>
        </p:nvGraphicFramePr>
        <p:xfrm>
          <a:off x="918753" y="2749802"/>
          <a:ext cx="9466817" cy="3566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60594">
                  <a:extLst>
                    <a:ext uri="{9D8B030D-6E8A-4147-A177-3AD203B41FA5}">
                      <a16:colId xmlns:a16="http://schemas.microsoft.com/office/drawing/2014/main" val="922931648"/>
                    </a:ext>
                  </a:extLst>
                </a:gridCol>
                <a:gridCol w="4706223">
                  <a:extLst>
                    <a:ext uri="{9D8B030D-6E8A-4147-A177-3AD203B41FA5}">
                      <a16:colId xmlns:a16="http://schemas.microsoft.com/office/drawing/2014/main" val="30075389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static </a:t>
                      </a:r>
                      <a:r>
                        <a:rPr lang="en-US" sz="14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void Main(string[] </a:t>
                      </a:r>
                      <a:r>
                        <a:rPr lang="en-US" sz="14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args</a:t>
                      </a:r>
                      <a:r>
                        <a:rPr lang="en-US" sz="14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//string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firstEmployee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secondEmployee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//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firstEmployee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"David Smith";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//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secondEmployee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"Sophia Watson";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//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($"Inside Main Method\n----------\n{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firstEmployee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 \n{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secondEmployee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}\n\n");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ChangeNames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(out string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firstEmployee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out string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secondEmployee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($"Inside Main Method\n----------\n{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firstEmployee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 \n{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secondEmployee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}\n\n");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static </a:t>
                      </a:r>
                      <a:r>
                        <a:rPr lang="en-US" sz="14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void </a:t>
                      </a:r>
                      <a:r>
                        <a:rPr lang="en-US" sz="14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ChangeNames</a:t>
                      </a:r>
                      <a:r>
                        <a:rPr lang="en-US" sz="14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(out string </a:t>
                      </a:r>
                      <a:r>
                        <a:rPr lang="en-US" sz="14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firstEmp,out</a:t>
                      </a:r>
                      <a:r>
                        <a:rPr lang="en-US" sz="14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 string </a:t>
                      </a:r>
                      <a:r>
                        <a:rPr lang="en-US" sz="14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secEmp</a:t>
                      </a:r>
                      <a:r>
                        <a:rPr lang="en-US" sz="14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firstEmp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"Olivia Aaron";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secEmp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"Alvaro Salazar";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($"Outside Main Method\n----------\n{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firstEmp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 \n{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secEmp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}\n\n");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51747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5105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C568C9-F9FB-489D-A0AE-32875F3EB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952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Overloaded methods</a:t>
            </a:r>
            <a:endParaRPr lang="ru-RU" dirty="0">
              <a:solidFill>
                <a:srgbClr val="FFC000"/>
              </a:solidFill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BAEE3649-8024-425F-B31B-486364C679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5116361"/>
              </p:ext>
            </p:extLst>
          </p:nvPr>
        </p:nvGraphicFramePr>
        <p:xfrm>
          <a:off x="750975" y="1616410"/>
          <a:ext cx="9404722" cy="40042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02361">
                  <a:extLst>
                    <a:ext uri="{9D8B030D-6E8A-4147-A177-3AD203B41FA5}">
                      <a16:colId xmlns:a16="http://schemas.microsoft.com/office/drawing/2014/main" val="2174556084"/>
                    </a:ext>
                  </a:extLst>
                </a:gridCol>
                <a:gridCol w="4702361">
                  <a:extLst>
                    <a:ext uri="{9D8B030D-6E8A-4147-A177-3AD203B41FA5}">
                      <a16:colId xmlns:a16="http://schemas.microsoft.com/office/drawing/2014/main" val="999908497"/>
                    </a:ext>
                  </a:extLst>
                </a:gridCol>
              </a:tblGrid>
              <a:tr h="4004213"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static </a:t>
                      </a:r>
                      <a:r>
                        <a:rPr lang="en-US" sz="14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void Main(string[] </a:t>
                      </a:r>
                      <a:r>
                        <a:rPr lang="en-US" sz="14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args</a:t>
                      </a:r>
                      <a:r>
                        <a:rPr lang="en-US" sz="14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string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guestName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"";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("Hello, Dear Guest, what is your name?");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guestName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Console.ReadLine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if (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guestName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==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string.Empty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WelcomeGuest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else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WelcomeGuest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guestName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static </a:t>
                      </a:r>
                      <a:r>
                        <a:rPr lang="en-US" sz="18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void </a:t>
                      </a:r>
                      <a:r>
                        <a:rPr lang="en-US" sz="18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WelcomeGuest</a:t>
                      </a:r>
                      <a:r>
                        <a:rPr lang="en-US" sz="18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()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("Okay, we hope you enjoy staying at our hotel");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static </a:t>
                      </a:r>
                      <a:r>
                        <a:rPr lang="en-US" sz="18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void </a:t>
                      </a:r>
                      <a:r>
                        <a:rPr lang="en-US" sz="18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WelcomeGuest</a:t>
                      </a:r>
                      <a:r>
                        <a:rPr lang="en-US" sz="18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(string name)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($"Thank you {name}, we hope you enjoy staying at our hotel");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972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42399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Ион</Template>
  <TotalTime>190</TotalTime>
  <Words>879</Words>
  <Application>Microsoft Office PowerPoint</Application>
  <PresentationFormat>Широкоэкранный</PresentationFormat>
  <Paragraphs>125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Century Gothic</vt:lpstr>
      <vt:lpstr>PTSerif-Bold</vt:lpstr>
      <vt:lpstr>PTSerif-BoldItalic</vt:lpstr>
      <vt:lpstr>Wingdings 3</vt:lpstr>
      <vt:lpstr>Ион</vt:lpstr>
      <vt:lpstr>Lecture 3</vt:lpstr>
      <vt:lpstr>Classes</vt:lpstr>
      <vt:lpstr>What is OOP</vt:lpstr>
      <vt:lpstr>What is OOP</vt:lpstr>
      <vt:lpstr>What is OOP</vt:lpstr>
      <vt:lpstr>Methods</vt:lpstr>
      <vt:lpstr>Methods</vt:lpstr>
      <vt:lpstr>Methods</vt:lpstr>
      <vt:lpstr>Overloaded methods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Карюкин Владислав</dc:creator>
  <cp:lastModifiedBy>Карюкин Владислав</cp:lastModifiedBy>
  <cp:revision>13</cp:revision>
  <dcterms:created xsi:type="dcterms:W3CDTF">2020-09-01T07:00:54Z</dcterms:created>
  <dcterms:modified xsi:type="dcterms:W3CDTF">2020-09-01T10:10:54Z</dcterms:modified>
</cp:coreProperties>
</file>